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60" r:id="rId3"/>
    <p:sldId id="292" r:id="rId4"/>
    <p:sldId id="257" r:id="rId5"/>
    <p:sldId id="258" r:id="rId6"/>
    <p:sldId id="259" r:id="rId7"/>
    <p:sldId id="261" r:id="rId8"/>
    <p:sldId id="263" r:id="rId9"/>
    <p:sldId id="264" r:id="rId10"/>
    <p:sldId id="265" r:id="rId11"/>
    <p:sldId id="295" r:id="rId12"/>
    <p:sldId id="266" r:id="rId13"/>
    <p:sldId id="267" r:id="rId14"/>
    <p:sldId id="269" r:id="rId15"/>
    <p:sldId id="282" r:id="rId16"/>
    <p:sldId id="268" r:id="rId17"/>
    <p:sldId id="270" r:id="rId18"/>
    <p:sldId id="289" r:id="rId19"/>
    <p:sldId id="288" r:id="rId20"/>
    <p:sldId id="271" r:id="rId21"/>
    <p:sldId id="291" r:id="rId22"/>
    <p:sldId id="273" r:id="rId23"/>
    <p:sldId id="274" r:id="rId24"/>
    <p:sldId id="275" r:id="rId25"/>
    <p:sldId id="276" r:id="rId26"/>
    <p:sldId id="286" r:id="rId27"/>
    <p:sldId id="283" r:id="rId28"/>
    <p:sldId id="279" r:id="rId29"/>
    <p:sldId id="280" r:id="rId30"/>
    <p:sldId id="277" r:id="rId31"/>
    <p:sldId id="290" r:id="rId32"/>
    <p:sldId id="278" r:id="rId33"/>
    <p:sldId id="287" r:id="rId34"/>
    <p:sldId id="284" r:id="rId35"/>
    <p:sldId id="294" r:id="rId36"/>
    <p:sldId id="285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2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9347B-AC66-4454-930C-D7E2A1EAC71C}" type="doc">
      <dgm:prSet loTypeId="urn:microsoft.com/office/officeart/2005/8/layout/default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2099DF-2309-4B1F-A039-F13712A611E4}">
      <dgm:prSet phldrT="[Текст]"/>
      <dgm:spPr/>
      <dgm:t>
        <a:bodyPr/>
        <a:lstStyle/>
        <a:p>
          <a:r>
            <a:rPr lang="ru-RU" dirty="0" smtClean="0"/>
            <a:t>Работа с педагогами</a:t>
          </a:r>
          <a:endParaRPr lang="ru-RU" dirty="0"/>
        </a:p>
      </dgm:t>
    </dgm:pt>
    <dgm:pt modelId="{1916EBF2-321E-493C-81E7-A6626EFDABD3}" type="parTrans" cxnId="{F414418D-1436-4A2D-85FE-703DE435B89C}">
      <dgm:prSet/>
      <dgm:spPr/>
      <dgm:t>
        <a:bodyPr/>
        <a:lstStyle/>
        <a:p>
          <a:endParaRPr lang="ru-RU"/>
        </a:p>
      </dgm:t>
    </dgm:pt>
    <dgm:pt modelId="{61A49E79-C828-4F89-B7C3-DA2A42903A51}" type="sibTrans" cxnId="{F414418D-1436-4A2D-85FE-703DE435B89C}">
      <dgm:prSet/>
      <dgm:spPr/>
      <dgm:t>
        <a:bodyPr/>
        <a:lstStyle/>
        <a:p>
          <a:endParaRPr lang="ru-RU"/>
        </a:p>
      </dgm:t>
    </dgm:pt>
    <dgm:pt modelId="{7AC6EC85-1FAB-467D-A976-E0C6C3BF5AAA}">
      <dgm:prSet phldrT="[Текст]"/>
      <dgm:spPr/>
      <dgm:t>
        <a:bodyPr/>
        <a:lstStyle/>
        <a:p>
          <a:r>
            <a:rPr lang="ru-RU" dirty="0" smtClean="0"/>
            <a:t>Работа с детьми</a:t>
          </a:r>
          <a:endParaRPr lang="ru-RU" dirty="0"/>
        </a:p>
      </dgm:t>
    </dgm:pt>
    <dgm:pt modelId="{9A038C39-1C84-4931-BEC1-FB2642248B0B}" type="parTrans" cxnId="{8868DE34-C03E-4C54-BFFB-2DE62689DA9B}">
      <dgm:prSet/>
      <dgm:spPr/>
      <dgm:t>
        <a:bodyPr/>
        <a:lstStyle/>
        <a:p>
          <a:endParaRPr lang="ru-RU"/>
        </a:p>
      </dgm:t>
    </dgm:pt>
    <dgm:pt modelId="{8465F35B-DCD1-4835-9FE6-128DD665A3DE}" type="sibTrans" cxnId="{8868DE34-C03E-4C54-BFFB-2DE62689DA9B}">
      <dgm:prSet/>
      <dgm:spPr/>
      <dgm:t>
        <a:bodyPr/>
        <a:lstStyle/>
        <a:p>
          <a:endParaRPr lang="ru-RU"/>
        </a:p>
      </dgm:t>
    </dgm:pt>
    <dgm:pt modelId="{B06269D4-5D78-4E2B-B626-449CB97534DB}">
      <dgm:prSet phldrT="[Текст]"/>
      <dgm:spPr/>
      <dgm:t>
        <a:bodyPr/>
        <a:lstStyle/>
        <a:p>
          <a:r>
            <a:rPr lang="ru-RU" dirty="0" smtClean="0"/>
            <a:t>Работа с родителями</a:t>
          </a:r>
          <a:endParaRPr lang="ru-RU" dirty="0"/>
        </a:p>
      </dgm:t>
    </dgm:pt>
    <dgm:pt modelId="{D5C560CF-54A4-4664-B976-9B54754DFFEA}" type="parTrans" cxnId="{5D706C34-8675-428C-9A5A-20104CA1AEF6}">
      <dgm:prSet/>
      <dgm:spPr/>
      <dgm:t>
        <a:bodyPr/>
        <a:lstStyle/>
        <a:p>
          <a:endParaRPr lang="ru-RU"/>
        </a:p>
      </dgm:t>
    </dgm:pt>
    <dgm:pt modelId="{C86A8977-766C-4A0A-8602-D7E76149FA43}" type="sibTrans" cxnId="{5D706C34-8675-428C-9A5A-20104CA1AEF6}">
      <dgm:prSet/>
      <dgm:spPr/>
      <dgm:t>
        <a:bodyPr/>
        <a:lstStyle/>
        <a:p>
          <a:endParaRPr lang="ru-RU"/>
        </a:p>
      </dgm:t>
    </dgm:pt>
    <dgm:pt modelId="{B446B23C-2E48-4BA0-A48C-04839F5EDC78}">
      <dgm:prSet phldrT="[Текст]"/>
      <dgm:spPr/>
      <dgm:t>
        <a:bodyPr/>
        <a:lstStyle/>
        <a:p>
          <a:r>
            <a:rPr lang="ru-RU" dirty="0" smtClean="0"/>
            <a:t>Просветительская деятельность</a:t>
          </a:r>
          <a:endParaRPr lang="ru-RU" dirty="0"/>
        </a:p>
      </dgm:t>
    </dgm:pt>
    <dgm:pt modelId="{3D9D4D50-5046-4065-8E14-91BC59333F08}" type="parTrans" cxnId="{9F969161-3E86-46BE-916B-864558B4E0DE}">
      <dgm:prSet/>
      <dgm:spPr/>
      <dgm:t>
        <a:bodyPr/>
        <a:lstStyle/>
        <a:p>
          <a:endParaRPr lang="ru-RU"/>
        </a:p>
      </dgm:t>
    </dgm:pt>
    <dgm:pt modelId="{6E4D0EDF-F203-488E-945B-DA4D244D5215}" type="sibTrans" cxnId="{9F969161-3E86-46BE-916B-864558B4E0DE}">
      <dgm:prSet/>
      <dgm:spPr/>
      <dgm:t>
        <a:bodyPr/>
        <a:lstStyle/>
        <a:p>
          <a:endParaRPr lang="ru-RU"/>
        </a:p>
      </dgm:t>
    </dgm:pt>
    <dgm:pt modelId="{5909320D-1CA5-4D7D-B020-D636070F039B}">
      <dgm:prSet phldrT="[Текст]"/>
      <dgm:spPr/>
      <dgm:t>
        <a:bodyPr/>
        <a:lstStyle/>
        <a:p>
          <a:r>
            <a:rPr lang="ru-RU" dirty="0" smtClean="0"/>
            <a:t>Взаимодействие с организациями</a:t>
          </a:r>
          <a:endParaRPr lang="ru-RU" dirty="0"/>
        </a:p>
      </dgm:t>
    </dgm:pt>
    <dgm:pt modelId="{1E5401FC-83FF-471B-86E9-7CF6D1477525}" type="parTrans" cxnId="{E9AF5AEB-FED8-4468-9DC1-636AC796F7FA}">
      <dgm:prSet/>
      <dgm:spPr/>
      <dgm:t>
        <a:bodyPr/>
        <a:lstStyle/>
        <a:p>
          <a:endParaRPr lang="ru-RU"/>
        </a:p>
      </dgm:t>
    </dgm:pt>
    <dgm:pt modelId="{9BD0AA08-1E38-420A-8BA6-45E2FB0D167D}" type="sibTrans" cxnId="{E9AF5AEB-FED8-4468-9DC1-636AC796F7FA}">
      <dgm:prSet/>
      <dgm:spPr/>
      <dgm:t>
        <a:bodyPr/>
        <a:lstStyle/>
        <a:p>
          <a:endParaRPr lang="ru-RU"/>
        </a:p>
      </dgm:t>
    </dgm:pt>
    <dgm:pt modelId="{0D052CF4-87B5-425A-AA5F-D37C2386B183}" type="pres">
      <dgm:prSet presAssocID="{3669347B-AC66-4454-930C-D7E2A1EAC71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D8F874-2393-4DC5-AA9F-458E808F3B89}" type="pres">
      <dgm:prSet presAssocID="{CA2099DF-2309-4B1F-A039-F13712A611E4}" presName="node" presStyleLbl="node1" presStyleIdx="0" presStyleCnt="5" custLinFactNeighborX="2759" custLinFactNeighborY="-3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5511F-821A-4871-818E-95BF0B6417E9}" type="pres">
      <dgm:prSet presAssocID="{61A49E79-C828-4F89-B7C3-DA2A42903A51}" presName="sibTrans" presStyleCnt="0"/>
      <dgm:spPr/>
    </dgm:pt>
    <dgm:pt modelId="{010658CC-CCE6-41E0-B7E0-589294C553DD}" type="pres">
      <dgm:prSet presAssocID="{7AC6EC85-1FAB-467D-A976-E0C6C3BF5AAA}" presName="node" presStyleLbl="node1" presStyleIdx="1" presStyleCnt="5" custLinFactNeighborX="934" custLinFactNeighborY="-5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6D340-5E23-49BB-B668-E89BC247D19D}" type="pres">
      <dgm:prSet presAssocID="{8465F35B-DCD1-4835-9FE6-128DD665A3DE}" presName="sibTrans" presStyleCnt="0"/>
      <dgm:spPr/>
    </dgm:pt>
    <dgm:pt modelId="{149A363D-4D61-473B-9868-590933DD7A56}" type="pres">
      <dgm:prSet presAssocID="{B06269D4-5D78-4E2B-B626-449CB97534D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DF273-8457-4EE8-89E4-4C95010C091B}" type="pres">
      <dgm:prSet presAssocID="{C86A8977-766C-4A0A-8602-D7E76149FA43}" presName="sibTrans" presStyleCnt="0"/>
      <dgm:spPr/>
    </dgm:pt>
    <dgm:pt modelId="{9812E2E9-4B37-483A-B22C-A44364818426}" type="pres">
      <dgm:prSet presAssocID="{B446B23C-2E48-4BA0-A48C-04839F5EDC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FA8ED-067B-4CB1-B259-A661EADD9856}" type="pres">
      <dgm:prSet presAssocID="{6E4D0EDF-F203-488E-945B-DA4D244D5215}" presName="sibTrans" presStyleCnt="0"/>
      <dgm:spPr/>
    </dgm:pt>
    <dgm:pt modelId="{10CA82DB-05D6-4E29-B231-7CBECE7C63FA}" type="pres">
      <dgm:prSet presAssocID="{5909320D-1CA5-4D7D-B020-D636070F039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796E1F-7147-4894-BF1B-7B1E1731A9B7}" type="presOf" srcId="{B06269D4-5D78-4E2B-B626-449CB97534DB}" destId="{149A363D-4D61-473B-9868-590933DD7A56}" srcOrd="0" destOrd="0" presId="urn:microsoft.com/office/officeart/2005/8/layout/default"/>
    <dgm:cxn modelId="{FEB26D79-3813-4DE2-B4EE-037C87C8362D}" type="presOf" srcId="{B446B23C-2E48-4BA0-A48C-04839F5EDC78}" destId="{9812E2E9-4B37-483A-B22C-A44364818426}" srcOrd="0" destOrd="0" presId="urn:microsoft.com/office/officeart/2005/8/layout/default"/>
    <dgm:cxn modelId="{E9AF5AEB-FED8-4468-9DC1-636AC796F7FA}" srcId="{3669347B-AC66-4454-930C-D7E2A1EAC71C}" destId="{5909320D-1CA5-4D7D-B020-D636070F039B}" srcOrd="4" destOrd="0" parTransId="{1E5401FC-83FF-471B-86E9-7CF6D1477525}" sibTransId="{9BD0AA08-1E38-420A-8BA6-45E2FB0D167D}"/>
    <dgm:cxn modelId="{8868DE34-C03E-4C54-BFFB-2DE62689DA9B}" srcId="{3669347B-AC66-4454-930C-D7E2A1EAC71C}" destId="{7AC6EC85-1FAB-467D-A976-E0C6C3BF5AAA}" srcOrd="1" destOrd="0" parTransId="{9A038C39-1C84-4931-BEC1-FB2642248B0B}" sibTransId="{8465F35B-DCD1-4835-9FE6-128DD665A3DE}"/>
    <dgm:cxn modelId="{5D706C34-8675-428C-9A5A-20104CA1AEF6}" srcId="{3669347B-AC66-4454-930C-D7E2A1EAC71C}" destId="{B06269D4-5D78-4E2B-B626-449CB97534DB}" srcOrd="2" destOrd="0" parTransId="{D5C560CF-54A4-4664-B976-9B54754DFFEA}" sibTransId="{C86A8977-766C-4A0A-8602-D7E76149FA43}"/>
    <dgm:cxn modelId="{80D10527-C88F-4474-A4E5-5A3E6682E4E1}" type="presOf" srcId="{5909320D-1CA5-4D7D-B020-D636070F039B}" destId="{10CA82DB-05D6-4E29-B231-7CBECE7C63FA}" srcOrd="0" destOrd="0" presId="urn:microsoft.com/office/officeart/2005/8/layout/default"/>
    <dgm:cxn modelId="{4DF118E6-5723-40FC-BD80-63EB3B69801D}" type="presOf" srcId="{3669347B-AC66-4454-930C-D7E2A1EAC71C}" destId="{0D052CF4-87B5-425A-AA5F-D37C2386B183}" srcOrd="0" destOrd="0" presId="urn:microsoft.com/office/officeart/2005/8/layout/default"/>
    <dgm:cxn modelId="{FB6A387B-532C-4E5C-8EA2-504941542679}" type="presOf" srcId="{7AC6EC85-1FAB-467D-A976-E0C6C3BF5AAA}" destId="{010658CC-CCE6-41E0-B7E0-589294C553DD}" srcOrd="0" destOrd="0" presId="urn:microsoft.com/office/officeart/2005/8/layout/default"/>
    <dgm:cxn modelId="{F414418D-1436-4A2D-85FE-703DE435B89C}" srcId="{3669347B-AC66-4454-930C-D7E2A1EAC71C}" destId="{CA2099DF-2309-4B1F-A039-F13712A611E4}" srcOrd="0" destOrd="0" parTransId="{1916EBF2-321E-493C-81E7-A6626EFDABD3}" sibTransId="{61A49E79-C828-4F89-B7C3-DA2A42903A51}"/>
    <dgm:cxn modelId="{9F969161-3E86-46BE-916B-864558B4E0DE}" srcId="{3669347B-AC66-4454-930C-D7E2A1EAC71C}" destId="{B446B23C-2E48-4BA0-A48C-04839F5EDC78}" srcOrd="3" destOrd="0" parTransId="{3D9D4D50-5046-4065-8E14-91BC59333F08}" sibTransId="{6E4D0EDF-F203-488E-945B-DA4D244D5215}"/>
    <dgm:cxn modelId="{CA17207D-30A6-4E33-9711-E30C653E3EA3}" type="presOf" srcId="{CA2099DF-2309-4B1F-A039-F13712A611E4}" destId="{9BD8F874-2393-4DC5-AA9F-458E808F3B89}" srcOrd="0" destOrd="0" presId="urn:microsoft.com/office/officeart/2005/8/layout/default"/>
    <dgm:cxn modelId="{6E66DE5D-7905-4B88-B20E-C364B69510A4}" type="presParOf" srcId="{0D052CF4-87B5-425A-AA5F-D37C2386B183}" destId="{9BD8F874-2393-4DC5-AA9F-458E808F3B89}" srcOrd="0" destOrd="0" presId="urn:microsoft.com/office/officeart/2005/8/layout/default"/>
    <dgm:cxn modelId="{63361E5C-D50D-4DAC-9D66-C1C23E379609}" type="presParOf" srcId="{0D052CF4-87B5-425A-AA5F-D37C2386B183}" destId="{88E5511F-821A-4871-818E-95BF0B6417E9}" srcOrd="1" destOrd="0" presId="urn:microsoft.com/office/officeart/2005/8/layout/default"/>
    <dgm:cxn modelId="{B3A2A29E-FDAD-4EA7-B258-C169B9FB721D}" type="presParOf" srcId="{0D052CF4-87B5-425A-AA5F-D37C2386B183}" destId="{010658CC-CCE6-41E0-B7E0-589294C553DD}" srcOrd="2" destOrd="0" presId="urn:microsoft.com/office/officeart/2005/8/layout/default"/>
    <dgm:cxn modelId="{6C1BDDE6-497A-4093-ACC7-4F639DE28734}" type="presParOf" srcId="{0D052CF4-87B5-425A-AA5F-D37C2386B183}" destId="{0F66D340-5E23-49BB-B668-E89BC247D19D}" srcOrd="3" destOrd="0" presId="urn:microsoft.com/office/officeart/2005/8/layout/default"/>
    <dgm:cxn modelId="{C941D75E-BE69-4C6F-B356-65743B260441}" type="presParOf" srcId="{0D052CF4-87B5-425A-AA5F-D37C2386B183}" destId="{149A363D-4D61-473B-9868-590933DD7A56}" srcOrd="4" destOrd="0" presId="urn:microsoft.com/office/officeart/2005/8/layout/default"/>
    <dgm:cxn modelId="{F4A809C8-E89E-42BD-A4B4-CA0D0C41E12D}" type="presParOf" srcId="{0D052CF4-87B5-425A-AA5F-D37C2386B183}" destId="{D89DF273-8457-4EE8-89E4-4C95010C091B}" srcOrd="5" destOrd="0" presId="urn:microsoft.com/office/officeart/2005/8/layout/default"/>
    <dgm:cxn modelId="{41C6C1E3-F3BB-40C6-8288-D0D802CE8287}" type="presParOf" srcId="{0D052CF4-87B5-425A-AA5F-D37C2386B183}" destId="{9812E2E9-4B37-483A-B22C-A44364818426}" srcOrd="6" destOrd="0" presId="urn:microsoft.com/office/officeart/2005/8/layout/default"/>
    <dgm:cxn modelId="{77A6FD57-E2CD-4CE9-A947-CA4BA9121CCD}" type="presParOf" srcId="{0D052CF4-87B5-425A-AA5F-D37C2386B183}" destId="{8A0FA8ED-067B-4CB1-B259-A661EADD9856}" srcOrd="7" destOrd="0" presId="urn:microsoft.com/office/officeart/2005/8/layout/default"/>
    <dgm:cxn modelId="{A89FE679-00F1-45D6-B61C-DF57B519D5CF}" type="presParOf" srcId="{0D052CF4-87B5-425A-AA5F-D37C2386B183}" destId="{10CA82DB-05D6-4E29-B231-7CBECE7C63F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8F874-2393-4DC5-AA9F-458E808F3B89}">
      <dsp:nvSpPr>
        <dsp:cNvPr id="0" name=""/>
        <dsp:cNvSpPr/>
      </dsp:nvSpPr>
      <dsp:spPr>
        <a:xfrm>
          <a:off x="72017" y="792092"/>
          <a:ext cx="2610289" cy="15661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Работа с педагогами</a:t>
          </a:r>
          <a:endParaRPr lang="ru-RU" sz="2300" kern="1200" dirty="0"/>
        </a:p>
      </dsp:txBody>
      <dsp:txXfrm>
        <a:off x="72017" y="792092"/>
        <a:ext cx="2610289" cy="1566173"/>
      </dsp:txXfrm>
    </dsp:sp>
    <dsp:sp modelId="{010658CC-CCE6-41E0-B7E0-589294C553DD}">
      <dsp:nvSpPr>
        <dsp:cNvPr id="0" name=""/>
        <dsp:cNvSpPr/>
      </dsp:nvSpPr>
      <dsp:spPr>
        <a:xfrm>
          <a:off x="2895699" y="762131"/>
          <a:ext cx="2610289" cy="15661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Работа с детьми</a:t>
          </a:r>
          <a:endParaRPr lang="ru-RU" sz="2300" kern="1200" dirty="0"/>
        </a:p>
      </dsp:txBody>
      <dsp:txXfrm>
        <a:off x="2895699" y="762131"/>
        <a:ext cx="2610289" cy="1566173"/>
      </dsp:txXfrm>
    </dsp:sp>
    <dsp:sp modelId="{149A363D-4D61-473B-9868-590933DD7A56}">
      <dsp:nvSpPr>
        <dsp:cNvPr id="0" name=""/>
        <dsp:cNvSpPr/>
      </dsp:nvSpPr>
      <dsp:spPr>
        <a:xfrm>
          <a:off x="5742638" y="846313"/>
          <a:ext cx="2610289" cy="15661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Работа с родителями</a:t>
          </a:r>
          <a:endParaRPr lang="ru-RU" sz="2300" kern="1200" dirty="0"/>
        </a:p>
      </dsp:txBody>
      <dsp:txXfrm>
        <a:off x="5742638" y="846313"/>
        <a:ext cx="2610289" cy="1566173"/>
      </dsp:txXfrm>
    </dsp:sp>
    <dsp:sp modelId="{9812E2E9-4B37-483A-B22C-A44364818426}">
      <dsp:nvSpPr>
        <dsp:cNvPr id="0" name=""/>
        <dsp:cNvSpPr/>
      </dsp:nvSpPr>
      <dsp:spPr>
        <a:xfrm>
          <a:off x="1435659" y="2673516"/>
          <a:ext cx="2610289" cy="15661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Просветительская деятельность</a:t>
          </a:r>
          <a:endParaRPr lang="ru-RU" sz="2300" kern="1200" dirty="0"/>
        </a:p>
      </dsp:txBody>
      <dsp:txXfrm>
        <a:off x="1435659" y="2673516"/>
        <a:ext cx="2610289" cy="1566173"/>
      </dsp:txXfrm>
    </dsp:sp>
    <dsp:sp modelId="{10CA82DB-05D6-4E29-B231-7CBECE7C63FA}">
      <dsp:nvSpPr>
        <dsp:cNvPr id="0" name=""/>
        <dsp:cNvSpPr/>
      </dsp:nvSpPr>
      <dsp:spPr>
        <a:xfrm>
          <a:off x="4306978" y="2673515"/>
          <a:ext cx="2610289" cy="15661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  <a:sp3d extrusionH="28000" prstMaterial="matte"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Взаимодействие с организациями</a:t>
          </a:r>
          <a:endParaRPr lang="ru-RU" sz="2300" kern="1200" dirty="0"/>
        </a:p>
      </dsp:txBody>
      <dsp:txXfrm>
        <a:off x="4306978" y="2673515"/>
        <a:ext cx="2610289" cy="1566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18002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Муниципальное бюджетное дошкольное образовательное учреждение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Зубово</a:t>
            </a:r>
            <a:r>
              <a:rPr lang="ru-RU" sz="2000" b="1" dirty="0" smtClean="0">
                <a:solidFill>
                  <a:srgbClr val="002060"/>
                </a:solidFill>
              </a:rPr>
              <a:t> - </a:t>
            </a:r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олянский детский сад №1 «Сказка»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комбинированного вида»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431110, Республика Мордовия, </a:t>
            </a:r>
            <a:r>
              <a:rPr lang="ru-RU" sz="2000" b="1" dirty="0" err="1" smtClean="0">
                <a:solidFill>
                  <a:srgbClr val="002060"/>
                </a:solidFill>
              </a:rPr>
              <a:t>Зубово</a:t>
            </a:r>
            <a:r>
              <a:rPr lang="ru-RU" sz="2000" b="1" dirty="0" smtClean="0">
                <a:solidFill>
                  <a:srgbClr val="002060"/>
                </a:solidFill>
              </a:rPr>
              <a:t> -Полянский район,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 р. п. Зубова Поляна, ул. Крупской, д.1, тел.(8 834 58) 2-18-98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4642574" cy="3096344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343400" cy="3903712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5100" b="1" dirty="0" smtClean="0">
                <a:solidFill>
                  <a:srgbClr val="7030A0"/>
                </a:solidFill>
              </a:rPr>
              <a:t>ПОРТФОЛИО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7030A0"/>
                </a:solidFill>
              </a:rPr>
              <a:t>Материалы к </a:t>
            </a:r>
          </a:p>
          <a:p>
            <a:pPr marL="0" indent="0" algn="ctr">
              <a:buNone/>
            </a:pPr>
            <a:r>
              <a:rPr lang="ru-RU" sz="3400" b="1" dirty="0" smtClean="0">
                <a:solidFill>
                  <a:srgbClr val="7030A0"/>
                </a:solidFill>
              </a:rPr>
              <a:t>смотру – конкурсу </a:t>
            </a:r>
          </a:p>
          <a:p>
            <a:pPr marL="0" indent="0" algn="ctr">
              <a:buNone/>
            </a:pPr>
            <a:endParaRPr lang="ru-RU" sz="34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3400" b="1" dirty="0" smtClean="0">
                <a:solidFill>
                  <a:srgbClr val="7030A0"/>
                </a:solidFill>
              </a:rPr>
              <a:t>«ЗЕЛЕНЫЙ ОГОНЕК»</a:t>
            </a: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2015г.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2.Работа с детьми: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8147248" cy="5374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*НОД </a:t>
            </a:r>
            <a:endParaRPr lang="ru-RU" sz="3200" b="1" u="sng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3200" u="sng" dirty="0">
              <a:solidFill>
                <a:srgbClr val="7030A0"/>
              </a:solidFill>
            </a:endParaRPr>
          </a:p>
        </p:txBody>
      </p:sp>
      <p:pic>
        <p:nvPicPr>
          <p:cNvPr id="5" name="Picture 2" descr="I:\Я\DSC021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5353050" cy="3816350"/>
          </a:xfrm>
          <a:prstGeom prst="rect">
            <a:avLst/>
          </a:prstGeom>
          <a:noFill/>
        </p:spPr>
      </p:pic>
      <p:pic>
        <p:nvPicPr>
          <p:cNvPr id="6" name="Picture 2" descr="I:\Я\DSC0221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22034"/>
          <a:stretch>
            <a:fillRect/>
          </a:stretch>
        </p:blipFill>
        <p:spPr bwMode="auto">
          <a:xfrm>
            <a:off x="5580112" y="3861048"/>
            <a:ext cx="2952328" cy="2668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78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u="sng" dirty="0" smtClean="0">
                <a:solidFill>
                  <a:srgbClr val="7030A0"/>
                </a:solidFill>
              </a:rPr>
              <a:t/>
            </a:r>
            <a:br>
              <a:rPr lang="ru-RU" sz="5400" b="1" u="sng" dirty="0" smtClean="0">
                <a:solidFill>
                  <a:srgbClr val="7030A0"/>
                </a:solidFill>
              </a:rPr>
            </a:br>
            <a:r>
              <a:rPr lang="ru-RU" sz="5400" b="1" u="sng" dirty="0">
                <a:solidFill>
                  <a:srgbClr val="7030A0"/>
                </a:solidFill>
              </a:rPr>
              <a:t/>
            </a:r>
            <a:br>
              <a:rPr lang="ru-RU" sz="5400" b="1" u="sng" dirty="0">
                <a:solidFill>
                  <a:srgbClr val="7030A0"/>
                </a:solidFill>
              </a:rPr>
            </a:br>
            <a:r>
              <a:rPr lang="ru-RU" sz="5400" b="1" u="sng" dirty="0">
                <a:solidFill>
                  <a:srgbClr val="7030A0"/>
                </a:solidFill>
              </a:rPr>
              <a:t/>
            </a:r>
            <a:br>
              <a:rPr lang="ru-RU" sz="5400" b="1" u="sng" dirty="0">
                <a:solidFill>
                  <a:srgbClr val="7030A0"/>
                </a:solidFill>
              </a:rPr>
            </a:br>
            <a:r>
              <a:rPr lang="ru-RU" sz="5400" b="1" u="sng" dirty="0" smtClean="0">
                <a:solidFill>
                  <a:srgbClr val="7030A0"/>
                </a:solidFill>
              </a:rPr>
              <a:t>*</a:t>
            </a:r>
            <a:r>
              <a:rPr lang="ru-RU" sz="3600" b="1" u="sng" dirty="0">
                <a:solidFill>
                  <a:srgbClr val="7030A0"/>
                </a:solidFill>
              </a:rPr>
              <a:t>П</a:t>
            </a:r>
            <a:r>
              <a:rPr lang="ru-RU" sz="3600" b="1" u="sng" dirty="0" smtClean="0">
                <a:solidFill>
                  <a:srgbClr val="7030A0"/>
                </a:solidFill>
              </a:rPr>
              <a:t>роект «Маленький пешеход»</a:t>
            </a:r>
            <a:br>
              <a:rPr lang="ru-RU" sz="3600" b="1" u="sng" dirty="0" smtClean="0">
                <a:solidFill>
                  <a:srgbClr val="7030A0"/>
                </a:solidFill>
              </a:rPr>
            </a:br>
            <a:r>
              <a:rPr lang="ru-RU" sz="3600" b="1" u="sng" dirty="0" smtClean="0">
                <a:solidFill>
                  <a:srgbClr val="7030A0"/>
                </a:solidFill>
              </a:rPr>
              <a:t> (для детей 4-5лет)</a:t>
            </a:r>
            <a:endParaRPr lang="ru-RU" sz="3600" dirty="0"/>
          </a:p>
        </p:txBody>
      </p:sp>
      <p:pic>
        <p:nvPicPr>
          <p:cNvPr id="5" name="Picture 2" descr="C:\Users\User\Desktop\SAM_702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63508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56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rgbClr val="7030A0"/>
                </a:solidFill>
              </a:rPr>
              <a:t>* Праздники и развлечения</a:t>
            </a:r>
            <a:endParaRPr lang="ru-RU" sz="3200" b="1" u="sng" dirty="0">
              <a:solidFill>
                <a:srgbClr val="7030A0"/>
              </a:solidFill>
            </a:endParaRPr>
          </a:p>
        </p:txBody>
      </p:sp>
      <p:pic>
        <p:nvPicPr>
          <p:cNvPr id="5" name="Picture 3" descr="I:\DSC0260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7860"/>
          <a:stretch>
            <a:fillRect/>
          </a:stretch>
        </p:blipFill>
        <p:spPr bwMode="auto">
          <a:xfrm>
            <a:off x="467544" y="1700808"/>
            <a:ext cx="4098093" cy="3240360"/>
          </a:xfrm>
          <a:prstGeom prst="rect">
            <a:avLst/>
          </a:prstGeom>
          <a:noFill/>
        </p:spPr>
      </p:pic>
      <p:pic>
        <p:nvPicPr>
          <p:cNvPr id="6" name="Picture 4" descr="I:\DSC0260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478232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7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3200" b="1" u="sng" dirty="0" smtClean="0">
                <a:solidFill>
                  <a:srgbClr val="7030A0"/>
                </a:solidFill>
              </a:rPr>
              <a:t>* Игры</a:t>
            </a:r>
            <a:br>
              <a:rPr lang="ru-RU" sz="3200" b="1" u="sng" dirty="0" smtClean="0">
                <a:solidFill>
                  <a:srgbClr val="7030A0"/>
                </a:solidFill>
              </a:rPr>
            </a:br>
            <a:r>
              <a:rPr lang="ru-RU" sz="3200" b="1" u="sng" dirty="0" smtClean="0">
                <a:solidFill>
                  <a:srgbClr val="7030A0"/>
                </a:solidFill>
              </a:rPr>
              <a:t>дидактические</a:t>
            </a:r>
            <a:endParaRPr lang="ru-RU" sz="3200" b="1" u="sng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180416" cy="23853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34" y="3645024"/>
            <a:ext cx="4038600" cy="3028950"/>
          </a:xfrm>
        </p:spPr>
      </p:pic>
      <p:pic>
        <p:nvPicPr>
          <p:cNvPr id="6146" name="Picture 2" descr="I:\конкурс\SAM_7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Дпя аттестации\Фото\SAM_704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038600" cy="2901908"/>
          </a:xfrm>
          <a:prstGeom prst="rect">
            <a:avLst/>
          </a:prstGeom>
          <a:noFill/>
        </p:spPr>
      </p:pic>
      <p:pic>
        <p:nvPicPr>
          <p:cNvPr id="8194" name="Picture 2" descr="I:\конкурс\SAM_72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9185">
            <a:off x="5371329" y="2251108"/>
            <a:ext cx="3055386" cy="407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конкурс\SAM_7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9345">
            <a:off x="793813" y="2333992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326">
            <a:off x="400035" y="2977709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894">
            <a:off x="4604442" y="2883029"/>
            <a:ext cx="4038600" cy="3028950"/>
          </a:xfrm>
        </p:spPr>
      </p:pic>
      <p:pic>
        <p:nvPicPr>
          <p:cNvPr id="1026" name="Picture 2" descr="C:\Users\User\Desktop\февраль2015\SAM_6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24842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8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rgbClr val="7030A0"/>
                </a:solidFill>
              </a:rPr>
              <a:t>*Подвижные игры</a:t>
            </a:r>
            <a:endParaRPr lang="ru-RU" sz="3200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«Воробушки и автомобиль»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«1,2,3…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знак дорожный назови!»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Picture 2" descr="I:\Я\DSC02224.JPG"/>
          <p:cNvPicPr/>
          <p:nvPr/>
        </p:nvPicPr>
        <p:blipFill>
          <a:blip r:embed="rId2" cstate="print"/>
          <a:srcRect l="12005"/>
          <a:stretch>
            <a:fillRect/>
          </a:stretch>
        </p:blipFill>
        <p:spPr bwMode="auto">
          <a:xfrm>
            <a:off x="4903812" y="2852936"/>
            <a:ext cx="3530600" cy="3096260"/>
          </a:xfrm>
          <a:prstGeom prst="rect">
            <a:avLst/>
          </a:prstGeom>
          <a:noFill/>
        </p:spPr>
      </p:pic>
      <p:pic>
        <p:nvPicPr>
          <p:cNvPr id="7170" name="Picture 2" descr="I:\конкурс\SAM_7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5"/>
            <a:ext cx="403244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«Три сигнала светофора»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038600" cy="3357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24944"/>
            <a:ext cx="4690864" cy="3541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50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rgbClr val="7030A0"/>
                </a:solidFill>
              </a:rPr>
              <a:t>Сюжетно-ролевые игры в игровых уголках</a:t>
            </a:r>
            <a:endParaRPr lang="ru-RU" sz="3200" u="sng" dirty="0">
              <a:solidFill>
                <a:srgbClr val="7030A0"/>
              </a:solidFill>
            </a:endParaRPr>
          </a:p>
        </p:txBody>
      </p:sp>
      <p:pic>
        <p:nvPicPr>
          <p:cNvPr id="5" name="Объект 5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038600" cy="31322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4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52936"/>
            <a:ext cx="4399368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00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44824"/>
            <a:ext cx="3614192" cy="4818923"/>
          </a:xfrm>
        </p:spPr>
      </p:pic>
      <p:pic>
        <p:nvPicPr>
          <p:cNvPr id="5" name="Picture 2" descr="I:\Я\DSC02165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5266928" cy="3710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8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Схема организации дорожного движения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I:\конкурс\1 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340769"/>
            <a:ext cx="3716376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rgbClr val="7030A0"/>
                </a:solidFill>
              </a:rPr>
              <a:t>*Самостоятельная деятельность детей</a:t>
            </a:r>
            <a:br>
              <a:rPr lang="ru-RU" sz="3200" b="1" u="sng" dirty="0" smtClean="0">
                <a:solidFill>
                  <a:srgbClr val="7030A0"/>
                </a:solidFill>
              </a:rPr>
            </a:br>
            <a:r>
              <a:rPr lang="ru-RU" sz="3200" b="1" u="sng" dirty="0" smtClean="0">
                <a:solidFill>
                  <a:srgbClr val="7030A0"/>
                </a:solidFill>
              </a:rPr>
              <a:t/>
            </a:r>
            <a:br>
              <a:rPr lang="ru-RU" sz="3200" b="1" u="sng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>Раскрашивание тематических картинок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69870"/>
            <a:ext cx="4434581" cy="3325936"/>
          </a:xfrm>
        </p:spPr>
      </p:pic>
      <p:pic>
        <p:nvPicPr>
          <p:cNvPr id="8" name="Рисунок 7" descr="I:\конкурс\SAM_7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48810"/>
            <a:ext cx="3744416" cy="328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solidFill>
                  <a:srgbClr val="7030A0"/>
                </a:solidFill>
              </a:rPr>
              <a:t>Рассматривание альбомов, книг</a:t>
            </a:r>
            <a:endParaRPr lang="ru-RU" u="sng" dirty="0">
              <a:solidFill>
                <a:srgbClr val="7030A0"/>
              </a:solidFill>
            </a:endParaRPr>
          </a:p>
        </p:txBody>
      </p:sp>
      <p:pic>
        <p:nvPicPr>
          <p:cNvPr id="5" name="Picture 2" descr="I:\Дпя аттестации\Фото\SAM_705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546848" cy="3453235"/>
          </a:xfrm>
          <a:prstGeom prst="rect">
            <a:avLst/>
          </a:prstGeom>
          <a:noFill/>
        </p:spPr>
      </p:pic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09" y="3212976"/>
            <a:ext cx="4529132" cy="3398825"/>
          </a:xfrm>
        </p:spPr>
      </p:pic>
    </p:spTree>
    <p:extLst>
      <p:ext uri="{BB962C8B-B14F-4D97-AF65-F5344CB8AC3E}">
        <p14:creationId xmlns:p14="http://schemas.microsoft.com/office/powerpoint/2010/main" val="323454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4726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3. Работа с родителями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* Консультации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*Анкетирование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*Родительские собрания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*Дни открытых дверей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*Совместные праздники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*Помощь родителей в организации развивающей среды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4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u="sng" dirty="0" smtClean="0">
                <a:solidFill>
                  <a:srgbClr val="7030A0"/>
                </a:solidFill>
              </a:rPr>
              <a:t>*Совместные выставки с детьми </a:t>
            </a:r>
            <a:br>
              <a:rPr lang="ru-RU" sz="3200" u="sng" dirty="0" smtClean="0">
                <a:solidFill>
                  <a:srgbClr val="7030A0"/>
                </a:solidFill>
              </a:rPr>
            </a:br>
            <a:r>
              <a:rPr lang="ru-RU" sz="3200" u="sng" dirty="0" smtClean="0">
                <a:solidFill>
                  <a:srgbClr val="7030A0"/>
                </a:solidFill>
              </a:rPr>
              <a:t>рисунков и поделок</a:t>
            </a:r>
            <a:endParaRPr lang="ru-RU" sz="3200" u="sng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92" y="1920875"/>
            <a:ext cx="3325416" cy="44338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35772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546848" cy="341013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752528" cy="3564396"/>
          </a:xfrm>
        </p:spPr>
      </p:pic>
    </p:spTree>
    <p:extLst>
      <p:ext uri="{BB962C8B-B14F-4D97-AF65-F5344CB8AC3E}">
        <p14:creationId xmlns:p14="http://schemas.microsoft.com/office/powerpoint/2010/main" val="40070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752528" cy="3358395"/>
          </a:xfrm>
        </p:spPr>
      </p:pic>
      <p:pic>
        <p:nvPicPr>
          <p:cNvPr id="6" name="Picture 2" descr="I:\Дпя аттестации\Фото\SAM_7041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12976"/>
            <a:ext cx="4690864" cy="3398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67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6144683" cy="460851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* Поделки из бросового материала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952" y="2386480"/>
            <a:ext cx="4333247" cy="3249935"/>
          </a:xfrm>
        </p:spPr>
      </p:pic>
    </p:spTree>
    <p:extLst>
      <p:ext uri="{BB962C8B-B14F-4D97-AF65-F5344CB8AC3E}">
        <p14:creationId xmlns:p14="http://schemas.microsoft.com/office/powerpoint/2010/main" val="8962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*</a:t>
            </a:r>
            <a:r>
              <a:rPr lang="ru-RU" sz="3600" dirty="0" smtClean="0">
                <a:solidFill>
                  <a:srgbClr val="7030A0"/>
                </a:solidFill>
              </a:rPr>
              <a:t>развивающая среда в группах ДОУ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944" y="2530496"/>
            <a:ext cx="4333247" cy="32499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792" y="1920875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17228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16832"/>
            <a:ext cx="3453352" cy="46044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5364659" cy="4023494"/>
          </a:xfrm>
        </p:spPr>
      </p:pic>
    </p:spTree>
    <p:extLst>
      <p:ext uri="{BB962C8B-B14F-4D97-AF65-F5344CB8AC3E}">
        <p14:creationId xmlns:p14="http://schemas.microsoft.com/office/powerpoint/2010/main" val="41528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7008780" cy="5256584"/>
          </a:xfrm>
        </p:spPr>
      </p:pic>
    </p:spTree>
    <p:extLst>
      <p:ext uri="{BB962C8B-B14F-4D97-AF65-F5344CB8AC3E}">
        <p14:creationId xmlns:p14="http://schemas.microsoft.com/office/powerpoint/2010/main" val="279528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223224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4. Просветительская деятельность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*сайт ДОУ (</a:t>
            </a:r>
            <a:r>
              <a:rPr lang="en-US" sz="1800" dirty="0">
                <a:solidFill>
                  <a:srgbClr val="7030A0"/>
                </a:solidFill>
              </a:rPr>
              <a:t>http://dszp1skazka.a2b2.ru</a:t>
            </a:r>
            <a:r>
              <a:rPr lang="en-US" sz="1800" dirty="0" smtClean="0">
                <a:solidFill>
                  <a:srgbClr val="7030A0"/>
                </a:solidFill>
              </a:rPr>
              <a:t>/</a:t>
            </a:r>
            <a:r>
              <a:rPr lang="ru-RU" sz="1800" dirty="0" smtClean="0">
                <a:solidFill>
                  <a:srgbClr val="7030A0"/>
                </a:solidFill>
              </a:rPr>
              <a:t>)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*индивидуальные сайты педагогов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*СМИ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*Выпуск брошюр, папок передвижек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5" name="Picture 2" descr="C:\Users\User\Desktop\27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7776864" cy="3888432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2757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3736435" cy="5279704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3744416" cy="5290982"/>
          </a:xfrm>
        </p:spPr>
      </p:pic>
    </p:spTree>
    <p:extLst>
      <p:ext uri="{BB962C8B-B14F-4D97-AF65-F5344CB8AC3E}">
        <p14:creationId xmlns:p14="http://schemas.microsoft.com/office/powerpoint/2010/main" val="126792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23224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5. Взаимодействие с организациями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*ОГИБДД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*библиотека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*гимназия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87558"/>
            <a:ext cx="4038600" cy="3016485"/>
          </a:xfrm>
        </p:spPr>
      </p:pic>
      <p:pic>
        <p:nvPicPr>
          <p:cNvPr id="5" name="Picture 2" descr="I:\Я\DSC02232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544" y="2636838"/>
            <a:ext cx="2769912" cy="3717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1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4038600" cy="3028950"/>
          </a:xfrm>
        </p:spPr>
      </p:pic>
      <p:pic>
        <p:nvPicPr>
          <p:cNvPr id="1026" name="Picture 2" descr="K:\DCIM\109PHOTO\SAM_7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7627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Наши награды и победы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05" y="1920875"/>
            <a:ext cx="3072589" cy="4433888"/>
          </a:xfrm>
        </p:spPr>
      </p:pic>
      <p:pic>
        <p:nvPicPr>
          <p:cNvPr id="5" name="Picture 3" descr="C:\Users\User\Desktop\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73" y="1920875"/>
            <a:ext cx="3190654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2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92696"/>
            <a:ext cx="4342855" cy="6020115"/>
          </a:xfrm>
        </p:spPr>
      </p:pic>
    </p:spTree>
    <p:extLst>
      <p:ext uri="{BB962C8B-B14F-4D97-AF65-F5344CB8AC3E}">
        <p14:creationId xmlns:p14="http://schemas.microsoft.com/office/powerpoint/2010/main" val="2685560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600400" cy="4857323"/>
          </a:xfrm>
        </p:spPr>
      </p:pic>
      <p:pic>
        <p:nvPicPr>
          <p:cNvPr id="6" name="Picture 2" descr="C:\Users\_Jigeni0sez_\Desktop\вставка\Диплом Сон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60032" y="980728"/>
            <a:ext cx="3652225" cy="4927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1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19" y="1920875"/>
            <a:ext cx="3134561" cy="443388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47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Информационная справка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16" y="1039429"/>
            <a:ext cx="3718392" cy="53153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38" y="1052736"/>
            <a:ext cx="3821195" cy="5302027"/>
          </a:xfrm>
        </p:spPr>
      </p:pic>
    </p:spTree>
    <p:extLst>
      <p:ext uri="{BB962C8B-B14F-4D97-AF65-F5344CB8AC3E}">
        <p14:creationId xmlns:p14="http://schemas.microsoft.com/office/powerpoint/2010/main" val="4354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36712"/>
            <a:ext cx="3960440" cy="5442010"/>
          </a:xfrm>
        </p:spPr>
      </p:pic>
    </p:spTree>
    <p:extLst>
      <p:ext uri="{BB962C8B-B14F-4D97-AF65-F5344CB8AC3E}">
        <p14:creationId xmlns:p14="http://schemas.microsoft.com/office/powerpoint/2010/main" val="13057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Задачи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052737"/>
            <a:ext cx="8424936" cy="439248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1. Создать в педагогическом коллективе атмосферу значимости по проблеме «Предупреждение детского дорожно-транспортного травматизма».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2.Повысить уровень профессиональной компетентности педагогов.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3. Формировать у детей практические навыки поведения в различных ситуациях на улицах.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4. Активизировать внимание родителей к решению задач по обучению детей дорожной азбуке.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5.Организовать предметно-развивающую среду          в МБДОУ по данной проблеме.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Формы организации образовательного процесса по ПДД в ДОУ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8766327"/>
              </p:ext>
            </p:extLst>
          </p:nvPr>
        </p:nvGraphicFramePr>
        <p:xfrm>
          <a:off x="611560" y="1268760"/>
          <a:ext cx="8352928" cy="5086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5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1. Работа с педагогами: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075240" cy="4434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*Анкетирование</a:t>
            </a:r>
          </a:p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*Педагогические советы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7030A0"/>
                </a:solidFill>
              </a:rPr>
              <a:t>*</a:t>
            </a:r>
            <a:r>
              <a:rPr lang="ru-RU" sz="3200" b="1" u="sng" dirty="0" smtClean="0">
                <a:solidFill>
                  <a:srgbClr val="7030A0"/>
                </a:solidFill>
              </a:rPr>
              <a:t>Семинары-практикумы</a:t>
            </a:r>
          </a:p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*Открытые просмотры НОД</a:t>
            </a:r>
          </a:p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</a:t>
            </a:r>
            <a:r>
              <a:rPr lang="ru-RU" sz="3200" b="1" u="sng" dirty="0" smtClean="0">
                <a:solidFill>
                  <a:srgbClr val="7030A0"/>
                </a:solidFill>
              </a:rPr>
              <a:t>Контроль</a:t>
            </a:r>
          </a:p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</a:t>
            </a:r>
            <a:r>
              <a:rPr lang="ru-RU" sz="3200" b="1" u="sng" dirty="0">
                <a:solidFill>
                  <a:srgbClr val="7030A0"/>
                </a:solidFill>
              </a:rPr>
              <a:t>М</a:t>
            </a:r>
            <a:r>
              <a:rPr lang="ru-RU" sz="3200" b="1" u="sng" dirty="0" smtClean="0">
                <a:solidFill>
                  <a:srgbClr val="7030A0"/>
                </a:solidFill>
              </a:rPr>
              <a:t>етодические объединения</a:t>
            </a:r>
          </a:p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7030A0"/>
                </a:solidFill>
              </a:rPr>
              <a:t>*Презентации </a:t>
            </a:r>
            <a:endParaRPr lang="ru-RU" sz="3200" b="1" u="sng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sz="3200" b="1" u="sng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520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* </a:t>
            </a:r>
            <a:r>
              <a:rPr lang="ru-RU" sz="3600" b="1" u="sng" dirty="0" smtClean="0">
                <a:solidFill>
                  <a:srgbClr val="7030A0"/>
                </a:solidFill>
              </a:rPr>
              <a:t>Консультации 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«Игра - ведущий метод обучения детей безопасному поведению на дорогах»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 err="1">
                <a:solidFill>
                  <a:srgbClr val="002060"/>
                </a:solidFill>
              </a:rPr>
              <a:t>Голдеева</a:t>
            </a:r>
            <a:r>
              <a:rPr lang="ru-RU" sz="2800" b="1" dirty="0">
                <a:solidFill>
                  <a:srgbClr val="002060"/>
                </a:solidFill>
              </a:rPr>
              <a:t> Е.Г.- учитель -логопед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3456384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2" y="1920874"/>
            <a:ext cx="3399346" cy="4532461"/>
          </a:xfrm>
        </p:spPr>
      </p:pic>
    </p:spTree>
    <p:extLst>
      <p:ext uri="{BB962C8B-B14F-4D97-AF65-F5344CB8AC3E}">
        <p14:creationId xmlns:p14="http://schemas.microsoft.com/office/powerpoint/2010/main" val="22788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287</TotalTime>
  <Words>208</Words>
  <Application>Microsoft Office PowerPoint</Application>
  <PresentationFormat>Экран (4:3)</PresentationFormat>
  <Paragraphs>58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Муниципальное бюджетное дошкольное образовательное учреждение  «Зубово - Полянский детский сад №1 «Сказка»  комбинированного вида»  431110, Республика Мордовия, Зубово -Полянский район,  р. п. Зубова Поляна, ул. Крупской, д.1, тел.(8 834 58) 2-18-98</vt:lpstr>
      <vt:lpstr>Схема организации дорожного движения</vt:lpstr>
      <vt:lpstr>Презентация PowerPoint</vt:lpstr>
      <vt:lpstr>Информационная справка</vt:lpstr>
      <vt:lpstr>Презентация PowerPoint</vt:lpstr>
      <vt:lpstr>Задачи</vt:lpstr>
      <vt:lpstr>Формы организации образовательного процесса по ПДД в ДОУ</vt:lpstr>
      <vt:lpstr>1. Работа с педагогами:</vt:lpstr>
      <vt:lpstr> * Консультации  «Игра - ведущий метод обучения детей безопасному поведению на дорогах»  Голдеева Е.Г.- учитель -логопед </vt:lpstr>
      <vt:lpstr>2.Работа с детьми:</vt:lpstr>
      <vt:lpstr>   *Проект «Маленький пешеход»  (для детей 4-5лет)</vt:lpstr>
      <vt:lpstr>* Праздники и развлечения</vt:lpstr>
      <vt:lpstr>* Игры дидактические</vt:lpstr>
      <vt:lpstr>Презентация PowerPoint</vt:lpstr>
      <vt:lpstr>Презентация PowerPoint</vt:lpstr>
      <vt:lpstr>*Подвижные игры</vt:lpstr>
      <vt:lpstr>«Три сигнала светофора»</vt:lpstr>
      <vt:lpstr>Сюжетно-ролевые игры в игровых уголках</vt:lpstr>
      <vt:lpstr>Презентация PowerPoint</vt:lpstr>
      <vt:lpstr>*Самостоятельная деятельность детей  Раскрашивание тематических картинок</vt:lpstr>
      <vt:lpstr>Рассматривание альбомов, книг</vt:lpstr>
      <vt:lpstr>3. Работа с родителями  * Консультации *Анкетирование *Родительские собрания *Дни открытых дверей *Совместные праздники *Помощь родителей в организации развивающей среды  </vt:lpstr>
      <vt:lpstr>*Совместные выставки с детьми  рисунков и поделок</vt:lpstr>
      <vt:lpstr>Презентация PowerPoint</vt:lpstr>
      <vt:lpstr>Презентация PowerPoint</vt:lpstr>
      <vt:lpstr>Презентация PowerPoint</vt:lpstr>
      <vt:lpstr>* Поделки из бросового материала</vt:lpstr>
      <vt:lpstr>*развивающая среда в группах ДОУ</vt:lpstr>
      <vt:lpstr>Презентация PowerPoint</vt:lpstr>
      <vt:lpstr>4. Просветительская деятельность *сайт ДОУ (http://dszp1skazka.a2b2.ru/) *индивидуальные сайты педагогов *СМИ *Выпуск брошюр, папок передвижек</vt:lpstr>
      <vt:lpstr>Презентация PowerPoint</vt:lpstr>
      <vt:lpstr>5. Взаимодействие с организациями *ОГИБДД *библиотека *гимназия</vt:lpstr>
      <vt:lpstr>Презентация PowerPoint</vt:lpstr>
      <vt:lpstr>Наши награды и победы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31</cp:revision>
  <dcterms:created xsi:type="dcterms:W3CDTF">2015-03-29T07:48:57Z</dcterms:created>
  <dcterms:modified xsi:type="dcterms:W3CDTF">2015-03-30T10:35:53Z</dcterms:modified>
</cp:coreProperties>
</file>